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9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2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5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19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0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0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9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29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4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6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7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0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5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3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888F8D-5846-48A3-A6CF-F24DDE12BFE9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BA32-4D0E-4981-8A5F-FB35A5385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00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11606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Liberation Serif" panose="02020603050405020304" pitchFamily="18" charset="0"/>
              </a:rPr>
              <a:t>Модель реализации </a:t>
            </a:r>
            <a:br>
              <a:rPr lang="ru-RU" sz="4400" dirty="0" smtClean="0">
                <a:latin typeface="Liberation Serif" panose="02020603050405020304" pitchFamily="18" charset="0"/>
              </a:rPr>
            </a:br>
            <a:r>
              <a:rPr lang="ru-RU" sz="4400" dirty="0" smtClean="0">
                <a:latin typeface="Liberation Serif" panose="02020603050405020304" pitchFamily="18" charset="0"/>
              </a:rPr>
              <a:t>ФГОС СОО </a:t>
            </a:r>
            <a:r>
              <a:rPr lang="ru-RU" sz="4400" dirty="0" err="1" smtClean="0">
                <a:latin typeface="Liberation Serif" panose="02020603050405020304" pitchFamily="18" charset="0"/>
              </a:rPr>
              <a:t>Камышловского</a:t>
            </a:r>
            <a:r>
              <a:rPr lang="ru-RU" sz="4400" dirty="0" smtClean="0">
                <a:latin typeface="Liberation Serif" panose="02020603050405020304" pitchFamily="18" charset="0"/>
              </a:rPr>
              <a:t> </a:t>
            </a:r>
            <a:br>
              <a:rPr lang="ru-RU" sz="4400" dirty="0" smtClean="0">
                <a:latin typeface="Liberation Serif" panose="02020603050405020304" pitchFamily="18" charset="0"/>
              </a:rPr>
            </a:br>
            <a:r>
              <a:rPr lang="ru-RU" sz="4400" dirty="0" smtClean="0">
                <a:latin typeface="Liberation Serif" panose="02020603050405020304" pitchFamily="18" charset="0"/>
              </a:rPr>
              <a:t>городского округа</a:t>
            </a:r>
            <a:endParaRPr lang="ru-RU" sz="4400" dirty="0"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784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 smtClean="0"/>
              <a:t>				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Liberation Serif" panose="02020603050405020304" pitchFamily="18" charset="0"/>
              </a:rPr>
              <a:t>	</a:t>
            </a:r>
            <a:r>
              <a:rPr lang="ru-RU" sz="1800" dirty="0" smtClean="0">
                <a:latin typeface="Liberation Serif" panose="02020603050405020304" pitchFamily="18" charset="0"/>
              </a:rPr>
              <a:t>										</a:t>
            </a:r>
            <a:r>
              <a:rPr lang="ru-RU" sz="1500" dirty="0" smtClean="0">
                <a:latin typeface="Liberation Serif" panose="02020603050405020304" pitchFamily="18" charset="0"/>
              </a:rPr>
              <a:t>	И.о. председателя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latin typeface="Liberation Serif" panose="02020603050405020304" pitchFamily="18" charset="0"/>
              </a:rPr>
              <a:t>	</a:t>
            </a:r>
            <a:r>
              <a:rPr lang="ru-RU" sz="1500" dirty="0" smtClean="0">
                <a:latin typeface="Liberation Serif" panose="02020603050405020304" pitchFamily="18" charset="0"/>
              </a:rPr>
              <a:t>											Комитета по образованию, 													культуре, спорту и делам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Liberation Serif" panose="02020603050405020304" pitchFamily="18" charset="0"/>
              </a:rPr>
              <a:t> 												молодежи администрации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/>
              <a:t>												</a:t>
            </a:r>
            <a:r>
              <a:rPr lang="ru-RU" sz="1500" dirty="0" err="1" smtClean="0">
                <a:latin typeface="Liberation Serif" panose="02020603050405020304" pitchFamily="18" charset="0"/>
              </a:rPr>
              <a:t>Камышловского</a:t>
            </a:r>
            <a:r>
              <a:rPr lang="ru-RU" sz="1500" dirty="0" smtClean="0">
                <a:latin typeface="Liberation Serif" panose="02020603050405020304" pitchFamily="18" charset="0"/>
              </a:rPr>
              <a:t> городского 													округа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Liberation Serif" panose="02020603050405020304" pitchFamily="18" charset="0"/>
              </a:rPr>
              <a:t>												</a:t>
            </a:r>
            <a:r>
              <a:rPr lang="ru-RU" sz="1500" dirty="0" smtClean="0">
                <a:latin typeface="Liberation Serif" panose="02020603050405020304" pitchFamily="18" charset="0"/>
              </a:rPr>
              <a:t>Кузнецова О.М.</a:t>
            </a:r>
            <a:endParaRPr lang="ru-RU" sz="1500" dirty="0">
              <a:latin typeface="Liberation Serif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500" dirty="0" smtClean="0">
              <a:latin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Liberation Serif" panose="02020603050405020304" pitchFamily="18" charset="0"/>
              </a:rPr>
              <a:t>Камышлов, 2020</a:t>
            </a:r>
            <a:endParaRPr lang="ru-RU" sz="15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4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Liberation Serif" panose="02020603050405020304" pitchFamily="18" charset="0"/>
              </a:rPr>
              <a:t>Территориальная удаленность общеобразовательных организаций </a:t>
            </a:r>
            <a:r>
              <a:rPr lang="ru-RU" sz="3200" dirty="0" err="1" smtClean="0">
                <a:latin typeface="Liberation Serif" panose="02020603050405020304" pitchFamily="18" charset="0"/>
              </a:rPr>
              <a:t>Камышловского</a:t>
            </a:r>
            <a:r>
              <a:rPr lang="ru-RU" sz="3200" dirty="0" smtClean="0">
                <a:latin typeface="Liberation Serif" panose="02020603050405020304" pitchFamily="18" charset="0"/>
              </a:rPr>
              <a:t> городского округа</a:t>
            </a:r>
            <a:endParaRPr lang="ru-RU" sz="3200" dirty="0">
              <a:latin typeface="Liberation Serif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078" y="2074153"/>
            <a:ext cx="8957756" cy="45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7743"/>
          </a:xfrm>
        </p:spPr>
        <p:txBody>
          <a:bodyPr/>
          <a:lstStyle/>
          <a:p>
            <a:pPr algn="ctr"/>
            <a:r>
              <a:rPr lang="ru-RU" sz="3200" dirty="0" smtClean="0">
                <a:latin typeface="Liberation Serif" panose="02020603050405020304" pitchFamily="18" charset="0"/>
              </a:rPr>
              <a:t>Оптимальная модель реализации ФГОС СОО</a:t>
            </a:r>
            <a:endParaRPr lang="ru-RU" sz="3200" dirty="0">
              <a:latin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12" y="1452282"/>
            <a:ext cx="2742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Liberation Serif" panose="02020603050405020304" pitchFamily="18" charset="0"/>
              </a:rPr>
              <a:t>П</a:t>
            </a:r>
            <a:r>
              <a:rPr lang="ru-RU" dirty="0" smtClean="0">
                <a:latin typeface="Liberation Serif" panose="02020603050405020304" pitchFamily="18" charset="0"/>
              </a:rPr>
              <a:t>рофильность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111" y="2463479"/>
            <a:ext cx="27425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Обязательная часть ООП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111" y="3094588"/>
            <a:ext cx="27425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Формируемая часть ООП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5592" y="1246100"/>
            <a:ext cx="6183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Реализуется за счет внеурочной деятельности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592" y="1780291"/>
            <a:ext cx="6183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Реализуется за счет индивидуальных учебных планов</a:t>
            </a:r>
            <a:endParaRPr lang="ru-RU" dirty="0">
              <a:latin typeface="Liberation Serif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3"/>
            <a:endCxn id="7" idx="1"/>
          </p:cNvCxnSpPr>
          <p:nvPr/>
        </p:nvCxnSpPr>
        <p:spPr>
          <a:xfrm flipV="1">
            <a:off x="3388658" y="1430766"/>
            <a:ext cx="1776934" cy="206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  <a:endCxn id="8" idx="1"/>
          </p:cNvCxnSpPr>
          <p:nvPr/>
        </p:nvCxnSpPr>
        <p:spPr>
          <a:xfrm>
            <a:off x="3388658" y="1636948"/>
            <a:ext cx="1776934" cy="328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5592" y="2463479"/>
            <a:ext cx="6183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Реализуется в рамках учебной деятельности</a:t>
            </a:r>
            <a:endParaRPr lang="ru-RU" dirty="0">
              <a:latin typeface="Liberation Serif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3"/>
            <a:endCxn id="13" idx="1"/>
          </p:cNvCxnSpPr>
          <p:nvPr/>
        </p:nvCxnSpPr>
        <p:spPr>
          <a:xfrm>
            <a:off x="3388658" y="2648145"/>
            <a:ext cx="17769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5592" y="3107109"/>
            <a:ext cx="6183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Реализуется в рамках внеурочной деятельности</a:t>
            </a:r>
            <a:endParaRPr lang="ru-RU" dirty="0">
              <a:latin typeface="Liberation Serif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388658" y="3291775"/>
            <a:ext cx="17769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6111" y="4046073"/>
            <a:ext cx="27425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Индивидуальный проект обучающегося 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5592" y="3904896"/>
            <a:ext cx="6183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Формируется на уровне образовательной организации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5592" y="4442734"/>
            <a:ext cx="6183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Формируется на основе запросов социальных партнеров</a:t>
            </a:r>
            <a:endParaRPr lang="ru-RU" dirty="0">
              <a:latin typeface="Liberation Serif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388658" y="4407784"/>
            <a:ext cx="1776934" cy="238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388658" y="4163057"/>
            <a:ext cx="1776934" cy="206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6111" y="5240520"/>
            <a:ext cx="27425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Социальные практики (пробы)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5592" y="5379019"/>
            <a:ext cx="61837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Реализуется на основе договоров о социальном партнерстве</a:t>
            </a:r>
            <a:endParaRPr lang="ru-RU" dirty="0"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388658" y="5563685"/>
            <a:ext cx="17769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1687"/>
          </a:xfrm>
        </p:spPr>
        <p:txBody>
          <a:bodyPr/>
          <a:lstStyle/>
          <a:p>
            <a:pPr algn="ctr"/>
            <a:r>
              <a:rPr lang="ru-RU" sz="3200" dirty="0" smtClean="0">
                <a:latin typeface="Liberation Serif" panose="02020603050405020304" pitchFamily="18" charset="0"/>
              </a:rPr>
              <a:t>Профильность при реализации ФГОС СОО на территории </a:t>
            </a:r>
            <a:r>
              <a:rPr lang="ru-RU" sz="3200" dirty="0" err="1" smtClean="0">
                <a:latin typeface="Liberation Serif" panose="02020603050405020304" pitchFamily="18" charset="0"/>
              </a:rPr>
              <a:t>Камышловского</a:t>
            </a:r>
            <a:r>
              <a:rPr lang="ru-RU" sz="3200" dirty="0" smtClean="0">
                <a:latin typeface="Liberation Serif" panose="02020603050405020304" pitchFamily="18" charset="0"/>
              </a:rPr>
              <a:t> городского округа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692121" y="1948929"/>
            <a:ext cx="33127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Профильное обучение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19" y="3175299"/>
            <a:ext cx="2742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Универсальный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8185" y="4217003"/>
            <a:ext cx="2742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Гуманитарный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7200" y="3420945"/>
            <a:ext cx="2742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Профильное обучение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745" y="4217003"/>
            <a:ext cx="2742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Естественно-научный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3279" y="3175299"/>
            <a:ext cx="2742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Технологический</a:t>
            </a:r>
            <a:endParaRPr lang="ru-RU" dirty="0">
              <a:latin typeface="Liberation Serif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3" idx="2"/>
            <a:endCxn id="4" idx="0"/>
          </p:cNvCxnSpPr>
          <p:nvPr/>
        </p:nvCxnSpPr>
        <p:spPr>
          <a:xfrm flipH="1">
            <a:off x="1762392" y="2318261"/>
            <a:ext cx="3586080" cy="857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5" idx="0"/>
          </p:cNvCxnSpPr>
          <p:nvPr/>
        </p:nvCxnSpPr>
        <p:spPr>
          <a:xfrm flipH="1">
            <a:off x="2539458" y="2318261"/>
            <a:ext cx="2809014" cy="1898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>
            <a:off x="5348472" y="2318261"/>
            <a:ext cx="0" cy="1102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7" idx="0"/>
          </p:cNvCxnSpPr>
          <p:nvPr/>
        </p:nvCxnSpPr>
        <p:spPr>
          <a:xfrm>
            <a:off x="5348472" y="2318261"/>
            <a:ext cx="2742546" cy="1898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8" idx="0"/>
          </p:cNvCxnSpPr>
          <p:nvPr/>
        </p:nvCxnSpPr>
        <p:spPr>
          <a:xfrm>
            <a:off x="5348472" y="2318261"/>
            <a:ext cx="3586080" cy="857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люс 18"/>
          <p:cNvSpPr/>
          <p:nvPr/>
        </p:nvSpPr>
        <p:spPr>
          <a:xfrm>
            <a:off x="940461" y="5299907"/>
            <a:ext cx="291012" cy="254612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58645" y="5242547"/>
            <a:ext cx="3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Индивидуальный учебный план</a:t>
            </a:r>
            <a:endParaRPr lang="ru-RU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1080"/>
          </a:xfrm>
        </p:spPr>
        <p:txBody>
          <a:bodyPr/>
          <a:lstStyle/>
          <a:p>
            <a:pPr algn="ctr"/>
            <a:r>
              <a:rPr lang="ru-RU" sz="3200" dirty="0" smtClean="0">
                <a:latin typeface="Liberation Serif" panose="02020603050405020304" pitchFamily="18" charset="0"/>
              </a:rPr>
              <a:t>Социальные практики</a:t>
            </a:r>
            <a:br>
              <a:rPr lang="ru-RU" sz="3200" dirty="0" smtClean="0">
                <a:latin typeface="Liberation Serif" panose="02020603050405020304" pitchFamily="18" charset="0"/>
              </a:rPr>
            </a:br>
            <a:r>
              <a:rPr lang="ru-RU" sz="3200" dirty="0" smtClean="0">
                <a:latin typeface="Liberation Serif" panose="02020603050405020304" pitchFamily="18" charset="0"/>
              </a:rPr>
              <a:t>(пробы)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7180" y="2435252"/>
            <a:ext cx="40948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Внутри образовательной организации по доступным профессиям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1284" y="2435251"/>
            <a:ext cx="40948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За рамками образовательной организации по типу «</a:t>
            </a:r>
            <a:r>
              <a:rPr lang="ru-RU" dirty="0" err="1" smtClean="0">
                <a:latin typeface="Liberation Serif" panose="02020603050405020304" pitchFamily="18" charset="0"/>
              </a:rPr>
              <a:t>хакатон</a:t>
            </a:r>
            <a:r>
              <a:rPr lang="ru-RU" dirty="0" smtClean="0">
                <a:latin typeface="Liberation Serif" panose="02020603050405020304" pitchFamily="18" charset="0"/>
              </a:rPr>
              <a:t>»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33" y="3818670"/>
            <a:ext cx="2742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Liberation Serif" panose="02020603050405020304" pitchFamily="18" charset="0"/>
              </a:rPr>
              <a:t>Профориентационная</a:t>
            </a:r>
            <a:r>
              <a:rPr lang="ru-RU" dirty="0" smtClean="0">
                <a:latin typeface="Liberation Serif" panose="02020603050405020304" pitchFamily="18" charset="0"/>
              </a:rPr>
              <a:t> работа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133" y="4901264"/>
            <a:ext cx="2742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Педагогические классы</a:t>
            </a:r>
            <a:endParaRPr lang="ru-RU" dirty="0">
              <a:latin typeface="Liberation Serif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6111" y="3081582"/>
            <a:ext cx="0" cy="1968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>
            <a:off x="646111" y="4141835"/>
            <a:ext cx="33202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646111" y="5085930"/>
            <a:ext cx="3320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5487" y="3818670"/>
            <a:ext cx="9734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СПО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9279" y="4808931"/>
            <a:ext cx="20493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Инженерный центр «</a:t>
            </a:r>
            <a:r>
              <a:rPr lang="ru-RU" dirty="0" err="1" smtClean="0">
                <a:latin typeface="Liberation Serif" panose="02020603050405020304" pitchFamily="18" charset="0"/>
              </a:rPr>
              <a:t>Униматик</a:t>
            </a:r>
            <a:r>
              <a:rPr lang="ru-RU" dirty="0" smtClean="0">
                <a:latin typeface="Liberation Serif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Liberation Serif" panose="02020603050405020304" pitchFamily="18" charset="0"/>
              </a:rPr>
              <a:t>г</a:t>
            </a:r>
            <a:r>
              <a:rPr lang="ru-RU" dirty="0" smtClean="0">
                <a:latin typeface="Liberation Serif" panose="02020603050405020304" pitchFamily="18" charset="0"/>
              </a:rPr>
              <a:t>. Екатеринбург 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8693" y="4793656"/>
            <a:ext cx="204939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Участие в образовательных сменах («Золотое сечение», «Сириус»)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8116" y="3603962"/>
            <a:ext cx="20493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Промышленные предприятия города</a:t>
            </a:r>
            <a:endParaRPr lang="ru-RU" dirty="0">
              <a:latin typeface="Liberation Serif" panose="02020603050405020304" pitchFamily="18" charset="0"/>
            </a:endParaRPr>
          </a:p>
        </p:txBody>
      </p:sp>
      <p:cxnSp>
        <p:nvCxnSpPr>
          <p:cNvPr id="23" name="Прямая со стрелкой 22"/>
          <p:cNvCxnSpPr>
            <a:stCxn id="5" idx="2"/>
            <a:endCxn id="18" idx="0"/>
          </p:cNvCxnSpPr>
          <p:nvPr/>
        </p:nvCxnSpPr>
        <p:spPr>
          <a:xfrm flipH="1">
            <a:off x="6282236" y="3081582"/>
            <a:ext cx="1956458" cy="737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19" idx="0"/>
          </p:cNvCxnSpPr>
          <p:nvPr/>
        </p:nvCxnSpPr>
        <p:spPr>
          <a:xfrm flipH="1">
            <a:off x="7033977" y="3081582"/>
            <a:ext cx="1204717" cy="1727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20" idx="0"/>
          </p:cNvCxnSpPr>
          <p:nvPr/>
        </p:nvCxnSpPr>
        <p:spPr>
          <a:xfrm>
            <a:off x="8238694" y="3081582"/>
            <a:ext cx="1024697" cy="1712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</p:cNvCxnSpPr>
          <p:nvPr/>
        </p:nvCxnSpPr>
        <p:spPr>
          <a:xfrm>
            <a:off x="8238694" y="3081582"/>
            <a:ext cx="2312402" cy="522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4" idx="0"/>
          </p:cNvCxnSpPr>
          <p:nvPr/>
        </p:nvCxnSpPr>
        <p:spPr>
          <a:xfrm flipH="1">
            <a:off x="2524590" y="1473798"/>
            <a:ext cx="2047409" cy="961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5" idx="0"/>
          </p:cNvCxnSpPr>
          <p:nvPr/>
        </p:nvCxnSpPr>
        <p:spPr>
          <a:xfrm>
            <a:off x="6191284" y="1454737"/>
            <a:ext cx="2047410" cy="980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023" y="2969110"/>
            <a:ext cx="6303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Liberation Serif" panose="02020603050405020304" pitchFamily="18" charset="0"/>
              </a:rPr>
              <a:t>Спасибо за внимание!</a:t>
            </a:r>
            <a:endParaRPr lang="ru-RU" sz="40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137</Words>
  <Application>Microsoft Office PowerPoint</Application>
  <PresentationFormat>Широкоэкранный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Liberation Serif</vt:lpstr>
      <vt:lpstr>Wingdings 3</vt:lpstr>
      <vt:lpstr>Ион</vt:lpstr>
      <vt:lpstr>Модель реализации  ФГОС СОО Камышловского  городского округа</vt:lpstr>
      <vt:lpstr>Территориальная удаленность общеобразовательных организаций Камышловского городского округа</vt:lpstr>
      <vt:lpstr>Оптимальная модель реализации ФГОС СОО</vt:lpstr>
      <vt:lpstr>Профильность при реализации ФГОС СОО на территории Камышловского городского округа</vt:lpstr>
      <vt:lpstr>Социальные практики (пробы)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реализации  ФГОС СОО Камышловского  городского округа</dc:title>
  <dc:creator>alex</dc:creator>
  <cp:lastModifiedBy>alex</cp:lastModifiedBy>
  <cp:revision>6</cp:revision>
  <dcterms:created xsi:type="dcterms:W3CDTF">2020-03-31T06:06:29Z</dcterms:created>
  <dcterms:modified xsi:type="dcterms:W3CDTF">2020-03-31T06:43:34Z</dcterms:modified>
</cp:coreProperties>
</file>